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28/05/1439</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200" b="1" dirty="0" smtClean="0"/>
              <a:t>الطفرات الجينية </a:t>
            </a:r>
            <a:r>
              <a:rPr lang="ar-IQ" sz="3200" b="1" dirty="0" err="1" smtClean="0"/>
              <a:t>والكروموسومية</a:t>
            </a:r>
            <a:r>
              <a:rPr lang="en-US" sz="3200" b="1" dirty="0" smtClean="0"/>
              <a:t>Gene and Chromosome Mutation</a:t>
            </a:r>
            <a:endParaRPr lang="ar-IQ" sz="3200" dirty="0"/>
          </a:p>
        </p:txBody>
      </p:sp>
      <p:sp>
        <p:nvSpPr>
          <p:cNvPr id="3" name="عنصر نائب للمحتوى 2"/>
          <p:cNvSpPr>
            <a:spLocks noGrp="1"/>
          </p:cNvSpPr>
          <p:nvPr>
            <p:ph idx="1"/>
          </p:nvPr>
        </p:nvSpPr>
        <p:spPr/>
        <p:txBody>
          <a:bodyPr>
            <a:normAutofit fontScale="85000" lnSpcReduction="20000"/>
          </a:bodyPr>
          <a:lstStyle/>
          <a:p>
            <a:r>
              <a:rPr lang="ar-IQ" dirty="0" smtClean="0"/>
              <a:t>تعرف الطفرة </a:t>
            </a:r>
            <a:r>
              <a:rPr lang="ar-IQ" dirty="0" err="1" smtClean="0"/>
              <a:t>بانها</a:t>
            </a:r>
            <a:r>
              <a:rPr lang="ar-IQ" dirty="0" smtClean="0"/>
              <a:t> التغيير المفاجئ الحاصل في سلسلة </a:t>
            </a:r>
            <a:r>
              <a:rPr lang="ar-IQ" dirty="0" err="1" smtClean="0"/>
              <a:t>النيوكليوتيدات</a:t>
            </a:r>
            <a:r>
              <a:rPr lang="ar-IQ" dirty="0" smtClean="0"/>
              <a:t> للمادة الوراثية مؤدية بذلك </a:t>
            </a:r>
            <a:r>
              <a:rPr lang="ar-IQ" dirty="0" err="1" smtClean="0"/>
              <a:t>الى</a:t>
            </a:r>
            <a:r>
              <a:rPr lang="ar-IQ" dirty="0" smtClean="0"/>
              <a:t> تكوين سلسلة جديدة تنتقل من </a:t>
            </a:r>
            <a:r>
              <a:rPr lang="ar-IQ" dirty="0" err="1" smtClean="0"/>
              <a:t>الاباء</a:t>
            </a:r>
            <a:r>
              <a:rPr lang="ar-IQ" dirty="0" smtClean="0"/>
              <a:t> </a:t>
            </a:r>
            <a:r>
              <a:rPr lang="ar-IQ" dirty="0" err="1" smtClean="0"/>
              <a:t>الى</a:t>
            </a:r>
            <a:r>
              <a:rPr lang="ar-IQ" dirty="0" smtClean="0"/>
              <a:t> </a:t>
            </a:r>
            <a:r>
              <a:rPr lang="ar-IQ" dirty="0" err="1" smtClean="0"/>
              <a:t>الابناء</a:t>
            </a:r>
            <a:r>
              <a:rPr lang="ar-IQ" dirty="0" smtClean="0"/>
              <a:t> عبر </a:t>
            </a:r>
            <a:r>
              <a:rPr lang="ar-IQ" dirty="0" err="1" smtClean="0"/>
              <a:t>الاجيال</a:t>
            </a:r>
            <a:r>
              <a:rPr lang="ar-IQ" dirty="0" smtClean="0"/>
              <a:t> المتعاقبة ، ويكون مثل هذا التغيير مصحوبا عادة بنمط ظاهري جديد . ويحصل التغيير في المادة الوراثية عندما يحصل </a:t>
            </a:r>
            <a:r>
              <a:rPr lang="ar-IQ" dirty="0" err="1" smtClean="0"/>
              <a:t>احلال</a:t>
            </a:r>
            <a:r>
              <a:rPr lang="ar-IQ" dirty="0" smtClean="0"/>
              <a:t> </a:t>
            </a:r>
            <a:r>
              <a:rPr lang="ar-IQ" dirty="0" err="1" smtClean="0"/>
              <a:t>او</a:t>
            </a:r>
            <a:r>
              <a:rPr lang="ar-IQ" dirty="0" smtClean="0"/>
              <a:t> استبدال في القواعد </a:t>
            </a:r>
            <a:r>
              <a:rPr lang="ar-IQ" dirty="0" err="1" smtClean="0"/>
              <a:t>النايتروجينية</a:t>
            </a:r>
            <a:r>
              <a:rPr lang="ar-IQ" dirty="0" smtClean="0"/>
              <a:t> </a:t>
            </a:r>
            <a:r>
              <a:rPr lang="ar-IQ" dirty="0" err="1" smtClean="0"/>
              <a:t>او</a:t>
            </a:r>
            <a:r>
              <a:rPr lang="ar-IQ" dirty="0" smtClean="0"/>
              <a:t> عن طريق </a:t>
            </a:r>
            <a:r>
              <a:rPr lang="ar-IQ" dirty="0" err="1" smtClean="0"/>
              <a:t>اضافة</a:t>
            </a:r>
            <a:r>
              <a:rPr lang="ar-IQ" dirty="0" smtClean="0"/>
              <a:t> </a:t>
            </a:r>
            <a:r>
              <a:rPr lang="ar-IQ" dirty="0" err="1" smtClean="0"/>
              <a:t>او</a:t>
            </a:r>
            <a:r>
              <a:rPr lang="ar-IQ" dirty="0" smtClean="0"/>
              <a:t> حذف زوج </a:t>
            </a:r>
            <a:r>
              <a:rPr lang="ar-IQ" dirty="0" err="1" smtClean="0"/>
              <a:t>او</a:t>
            </a:r>
            <a:r>
              <a:rPr lang="ar-IQ" dirty="0" smtClean="0"/>
              <a:t> </a:t>
            </a:r>
            <a:r>
              <a:rPr lang="ar-IQ" dirty="0" err="1" smtClean="0"/>
              <a:t>اكثر</a:t>
            </a:r>
            <a:r>
              <a:rPr lang="ar-IQ" dirty="0" smtClean="0"/>
              <a:t> من هذه القواعد ، وفي بعض الحالات يكون التغيير الحاصل في المادة الوراثية كبيرا فقد يتأثر عدد ليس بالقليل من القواعد النايتروجينية او حتى قطعة كاملة من الكروموسوم بطريقة او اخرى، وتحدث الطفرات عندما يتغير العدد الطبيعي للكروموسومات في الكائنات حقيقية النواة.</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 تعريف الكائن </a:t>
            </a:r>
            <a:r>
              <a:rPr lang="ar-IQ" sz="3200" b="1" dirty="0" err="1" smtClean="0"/>
              <a:t>الطافر</a:t>
            </a:r>
            <a:endParaRPr lang="ar-IQ" sz="3200" dirty="0"/>
          </a:p>
        </p:txBody>
      </p:sp>
      <p:sp>
        <p:nvSpPr>
          <p:cNvPr id="3" name="عنصر نائب للمحتوى 2"/>
          <p:cNvSpPr>
            <a:spLocks noGrp="1"/>
          </p:cNvSpPr>
          <p:nvPr>
            <p:ph idx="1"/>
          </p:nvPr>
        </p:nvSpPr>
        <p:spPr>
          <a:xfrm>
            <a:off x="457200" y="1071546"/>
            <a:ext cx="8229600" cy="5357850"/>
          </a:xfrm>
        </p:spPr>
        <p:txBody>
          <a:bodyPr>
            <a:normAutofit fontScale="85000" lnSpcReduction="20000"/>
          </a:bodyPr>
          <a:lstStyle/>
          <a:p>
            <a:r>
              <a:rPr lang="ar-IQ" dirty="0" smtClean="0"/>
              <a:t>نادرا ما يتغير النمط الوراثي للكائن الحي حيث يبقى ثابتا طيلة حياته وينعكس النمط الوراثي عادة على النمط الظاهري. ويطلق على الكائن الذي يحصل عليه من الطبيعة بالطراز البري </a:t>
            </a:r>
            <a:r>
              <a:rPr lang="en-US" dirty="0" smtClean="0"/>
              <a:t>(wild type )</a:t>
            </a:r>
            <a:r>
              <a:rPr lang="ar-IQ" dirty="0" smtClean="0"/>
              <a:t> ونستطيع القول </a:t>
            </a:r>
            <a:r>
              <a:rPr lang="ar-IQ" dirty="0" err="1" smtClean="0"/>
              <a:t>ان</a:t>
            </a:r>
            <a:r>
              <a:rPr lang="ar-IQ" dirty="0" smtClean="0"/>
              <a:t> النمط الظاهري لحشرة </a:t>
            </a:r>
            <a:r>
              <a:rPr lang="ar-IQ" dirty="0" err="1" smtClean="0"/>
              <a:t>الدرسوفيلاميلانوجستر</a:t>
            </a:r>
            <a:r>
              <a:rPr lang="ar-IQ" dirty="0" smtClean="0"/>
              <a:t> البرية هو العين الحمراء والجسم الرمادي والجناح الطويل . . . . الخ ، اما  النمط الظاهري للنوع الطافر فهو يمثل بالعين البيضاء  او الجسم الاصفر او الجناح الاثري . . . . الخ . كما </a:t>
            </a:r>
            <a:r>
              <a:rPr lang="ar-IQ" dirty="0" err="1" smtClean="0"/>
              <a:t>ان</a:t>
            </a:r>
            <a:r>
              <a:rPr lang="ar-IQ" dirty="0" smtClean="0"/>
              <a:t> الحساسية لمضاد حيوي مثل </a:t>
            </a:r>
            <a:r>
              <a:rPr lang="ar-IQ" dirty="0" err="1" smtClean="0"/>
              <a:t>الستربتومايسين</a:t>
            </a:r>
            <a:r>
              <a:rPr lang="ar-IQ" dirty="0" smtClean="0"/>
              <a:t> هو النمط الظاهري البري لبكتريا القولون والمقاومة لهذا المضاد هو النمط الظاهري للنوع </a:t>
            </a:r>
            <a:r>
              <a:rPr lang="ar-IQ" dirty="0" err="1" smtClean="0"/>
              <a:t>الطافر</a:t>
            </a:r>
            <a:r>
              <a:rPr lang="ar-IQ" dirty="0" smtClean="0"/>
              <a:t> لهذه البكتريا ، والنوع البري للخميرة لا يحتاج الى الادنين للنمو ويمكن الحصول على طفرات للخميرة ذات حاجة غذائية لهذه المادة. وتصنف الطفرات على </a:t>
            </a:r>
            <a:r>
              <a:rPr lang="ar-IQ" dirty="0" err="1" smtClean="0"/>
              <a:t>اساس</a:t>
            </a:r>
            <a:r>
              <a:rPr lang="ar-IQ" dirty="0" smtClean="0"/>
              <a:t> نمطها الظاهري الحاصل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a:bodyPr>
          <a:lstStyle/>
          <a:p>
            <a:r>
              <a:rPr lang="ar-IQ" sz="3200" b="1" dirty="0" smtClean="0"/>
              <a:t> تعريف الكائن </a:t>
            </a:r>
            <a:r>
              <a:rPr lang="ar-IQ" sz="3200" b="1" dirty="0" err="1" smtClean="0"/>
              <a:t>الطافر</a:t>
            </a:r>
            <a:endParaRPr lang="ar-IQ" sz="3200" dirty="0"/>
          </a:p>
        </p:txBody>
      </p:sp>
      <p:sp>
        <p:nvSpPr>
          <p:cNvPr id="3" name="عنصر نائب للمحتوى 2"/>
          <p:cNvSpPr>
            <a:spLocks noGrp="1"/>
          </p:cNvSpPr>
          <p:nvPr>
            <p:ph idx="1"/>
          </p:nvPr>
        </p:nvSpPr>
        <p:spPr>
          <a:xfrm>
            <a:off x="500034" y="1142960"/>
            <a:ext cx="8229600" cy="5715040"/>
          </a:xfrm>
        </p:spPr>
        <p:txBody>
          <a:bodyPr>
            <a:normAutofit fontScale="70000" lnSpcReduction="20000"/>
          </a:bodyPr>
          <a:lstStyle/>
          <a:p>
            <a:r>
              <a:rPr lang="ar-IQ" dirty="0" smtClean="0"/>
              <a:t>، فالطفرات </a:t>
            </a:r>
            <a:r>
              <a:rPr lang="ar-IQ" dirty="0" err="1" smtClean="0"/>
              <a:t>البيوكيميائية</a:t>
            </a:r>
            <a:r>
              <a:rPr lang="ar-IQ" dirty="0" smtClean="0"/>
              <a:t> </a:t>
            </a:r>
            <a:r>
              <a:rPr lang="ar-IQ" dirty="0" err="1" smtClean="0"/>
              <a:t>او</a:t>
            </a:r>
            <a:r>
              <a:rPr lang="ar-IQ" dirty="0" smtClean="0"/>
              <a:t> الغذائية </a:t>
            </a:r>
            <a:r>
              <a:rPr lang="en-US" dirty="0" smtClean="0"/>
              <a:t>Biochemical or nutrition mutation</a:t>
            </a:r>
            <a:r>
              <a:rPr lang="ar-IQ" dirty="0" smtClean="0"/>
              <a:t> تؤثر على قابلية الكائن لإنتاج مادة </a:t>
            </a:r>
            <a:r>
              <a:rPr lang="ar-IQ" dirty="0" err="1" smtClean="0"/>
              <a:t>ايضية</a:t>
            </a:r>
            <a:r>
              <a:rPr lang="ar-IQ" dirty="0" smtClean="0"/>
              <a:t> معينة (مثل حامض اميني ، نيوكليوتيدة ، سكر) اساسية للنمو ، اما الطفرات المرئية او الظاهرية </a:t>
            </a:r>
            <a:r>
              <a:rPr lang="en-US" dirty="0" smtClean="0"/>
              <a:t>Visible </a:t>
            </a:r>
            <a:r>
              <a:rPr lang="ar-IQ" dirty="0" smtClean="0"/>
              <a:t> فهي التي تؤثر على الصفات </a:t>
            </a:r>
            <a:r>
              <a:rPr lang="ar-IQ" dirty="0" err="1" smtClean="0"/>
              <a:t>المورفولوجية</a:t>
            </a:r>
            <a:r>
              <a:rPr lang="ar-IQ" dirty="0" smtClean="0"/>
              <a:t> للكائن مثل الطفرات </a:t>
            </a:r>
            <a:r>
              <a:rPr lang="ar-IQ" dirty="0" err="1" smtClean="0"/>
              <a:t>المورفولوجية</a:t>
            </a:r>
            <a:r>
              <a:rPr lang="ar-IQ" dirty="0" smtClean="0"/>
              <a:t> في </a:t>
            </a:r>
            <a:r>
              <a:rPr lang="ar-IQ" dirty="0" err="1" smtClean="0"/>
              <a:t>الدروسوفيلا</a:t>
            </a:r>
            <a:r>
              <a:rPr lang="ar-IQ" dirty="0" smtClean="0"/>
              <a:t> التي تؤثر على شكل العين </a:t>
            </a:r>
            <a:r>
              <a:rPr lang="ar-IQ" dirty="0" err="1" smtClean="0"/>
              <a:t>والجنااح</a:t>
            </a:r>
            <a:r>
              <a:rPr lang="ar-IQ" dirty="0" smtClean="0"/>
              <a:t> وكذلك لون الجسم . </a:t>
            </a:r>
            <a:r>
              <a:rPr lang="ar-IQ" dirty="0" err="1" smtClean="0"/>
              <a:t>اما</a:t>
            </a:r>
            <a:r>
              <a:rPr lang="ar-IQ" dirty="0" smtClean="0"/>
              <a:t> الطفرات الشرطية فان تأثيرها يظهر على الكائن في حالة وضع الكائن تحت ظروف نمو معينة وليس غيرها ، مثال ذلك الطفرات الشرطية الحساسة للحرارة والتي تؤثر على نمو الكائن في درجة حرارة معينة دون غيرها ، وهناك نوع اخر من الطفرات هي الطفرات المميتة </a:t>
            </a:r>
            <a:r>
              <a:rPr lang="en-US" dirty="0" smtClean="0"/>
              <a:t>lethal mutation</a:t>
            </a:r>
            <a:r>
              <a:rPr lang="ar-IQ" dirty="0" smtClean="0"/>
              <a:t> والتي تؤدي </a:t>
            </a:r>
            <a:r>
              <a:rPr lang="ar-IQ" dirty="0" err="1" smtClean="0"/>
              <a:t>الى</a:t>
            </a:r>
            <a:r>
              <a:rPr lang="ar-IQ" dirty="0" smtClean="0"/>
              <a:t> موت الكائن مباشرة </a:t>
            </a:r>
            <a:r>
              <a:rPr lang="ar-IQ" dirty="0" err="1" smtClean="0"/>
              <a:t>او</a:t>
            </a:r>
            <a:r>
              <a:rPr lang="ar-IQ" dirty="0" smtClean="0"/>
              <a:t> تمنع تكاثره مسببة بذلك الموت الوراثي </a:t>
            </a:r>
            <a:r>
              <a:rPr lang="en-US" dirty="0" smtClean="0"/>
              <a:t>Genetic death</a:t>
            </a:r>
            <a:r>
              <a:rPr lang="ar-IQ" dirty="0" smtClean="0"/>
              <a:t> وفي الكائنات الراقية يعرف هذا النوع من الطفرات بالعقيمة </a:t>
            </a:r>
            <a:r>
              <a:rPr lang="en-US" dirty="0" smtClean="0"/>
              <a:t>sterile</a:t>
            </a:r>
            <a:r>
              <a:rPr lang="ar-IQ" dirty="0" smtClean="0"/>
              <a:t> ومن الضروري التأكيد هنا على </a:t>
            </a:r>
            <a:r>
              <a:rPr lang="ar-IQ" dirty="0" err="1" smtClean="0"/>
              <a:t>ان</a:t>
            </a:r>
            <a:r>
              <a:rPr lang="ar-IQ" dirty="0" smtClean="0"/>
              <a:t> هذه المجاميع ليست بالضرورة غير متداخلة فالطفرة الغذائية المؤدية </a:t>
            </a:r>
            <a:r>
              <a:rPr lang="ar-IQ" dirty="0" err="1" smtClean="0"/>
              <a:t>الى</a:t>
            </a:r>
            <a:r>
              <a:rPr lang="ar-IQ" dirty="0" smtClean="0"/>
              <a:t> عدم قدرة الكائن لصنع الحامض </a:t>
            </a:r>
            <a:r>
              <a:rPr lang="ar-IQ" dirty="0" err="1" smtClean="0"/>
              <a:t>الاميني</a:t>
            </a:r>
            <a:r>
              <a:rPr lang="ar-IQ" dirty="0" smtClean="0"/>
              <a:t> </a:t>
            </a:r>
            <a:r>
              <a:rPr lang="ar-IQ" dirty="0" err="1" smtClean="0"/>
              <a:t>الهستدين</a:t>
            </a:r>
            <a:r>
              <a:rPr lang="ar-IQ" dirty="0" smtClean="0"/>
              <a:t> سوف تكون </a:t>
            </a:r>
            <a:r>
              <a:rPr lang="ar-IQ" dirty="0" err="1" smtClean="0"/>
              <a:t>ايضا</a:t>
            </a:r>
            <a:r>
              <a:rPr lang="ar-IQ" dirty="0" smtClean="0"/>
              <a:t> طفرة مميتة عند عدم تزويد الوسط الغذائي للنمط </a:t>
            </a:r>
            <a:r>
              <a:rPr lang="ar-IQ" dirty="0" err="1" smtClean="0"/>
              <a:t>الطافر</a:t>
            </a:r>
            <a:r>
              <a:rPr lang="ar-IQ" dirty="0" smtClean="0"/>
              <a:t> بهذه المادة وكل </a:t>
            </a:r>
            <a:r>
              <a:rPr lang="ar-IQ" dirty="0" err="1" smtClean="0"/>
              <a:t>تغييرفي</a:t>
            </a:r>
            <a:r>
              <a:rPr lang="ar-IQ" dirty="0" smtClean="0"/>
              <a:t> النمط الظاهري يختلف عن الظاهري للنوع البري يحدث بسبب طفرة </a:t>
            </a:r>
            <a:r>
              <a:rPr lang="ar-IQ" dirty="0" err="1" smtClean="0"/>
              <a:t>امامية</a:t>
            </a:r>
            <a:r>
              <a:rPr lang="en-US" dirty="0" smtClean="0"/>
              <a:t>forward mutation </a:t>
            </a:r>
            <a:r>
              <a:rPr lang="ar-IQ" dirty="0" smtClean="0"/>
              <a:t> ورجوع النمط الظاهري </a:t>
            </a:r>
            <a:r>
              <a:rPr lang="ar-IQ" dirty="0" err="1" smtClean="0"/>
              <a:t>الطافر</a:t>
            </a:r>
            <a:r>
              <a:rPr lang="ar-IQ" dirty="0" smtClean="0"/>
              <a:t> للنوع البري </a:t>
            </a:r>
            <a:r>
              <a:rPr lang="ar-IQ" dirty="0" err="1" smtClean="0"/>
              <a:t>او</a:t>
            </a:r>
            <a:r>
              <a:rPr lang="ar-IQ" dirty="0" smtClean="0"/>
              <a:t> ما يشابهه يأتي عن طريق الطفرة المرتدة </a:t>
            </a:r>
            <a:r>
              <a:rPr lang="en-US" dirty="0" smtClean="0"/>
              <a:t>reverse or back mutation </a:t>
            </a:r>
            <a:r>
              <a:rPr lang="ar-IQ" dirty="0" smtClean="0"/>
              <a:t> .</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r>
              <a:rPr lang="ar-IQ" sz="3200" b="1" dirty="0" smtClean="0"/>
              <a:t>الطفرات في الكائنات </a:t>
            </a:r>
            <a:r>
              <a:rPr lang="ar-IQ" sz="3200" b="1" dirty="0" err="1" smtClean="0"/>
              <a:t>احادية</a:t>
            </a:r>
            <a:r>
              <a:rPr lang="ar-IQ" sz="3200" b="1" dirty="0" smtClean="0"/>
              <a:t> وثنائية المجموعة </a:t>
            </a:r>
            <a:r>
              <a:rPr lang="ar-IQ" sz="3200" b="1" dirty="0" err="1" smtClean="0"/>
              <a:t>الكروموسومية</a:t>
            </a:r>
            <a:r>
              <a:rPr lang="en-US" sz="3200" b="1" dirty="0" smtClean="0"/>
              <a:t>:</a:t>
            </a:r>
            <a:r>
              <a:rPr lang="en-US" sz="3200" dirty="0" smtClean="0"/>
              <a:t/>
            </a:r>
            <a:br>
              <a:rPr lang="en-US" sz="3200" dirty="0" smtClean="0"/>
            </a:br>
            <a:endParaRPr lang="ar-IQ" sz="3200" dirty="0"/>
          </a:p>
        </p:txBody>
      </p:sp>
      <p:sp>
        <p:nvSpPr>
          <p:cNvPr id="3" name="عنصر نائب للمحتوى 2"/>
          <p:cNvSpPr>
            <a:spLocks noGrp="1"/>
          </p:cNvSpPr>
          <p:nvPr>
            <p:ph idx="1"/>
          </p:nvPr>
        </p:nvSpPr>
        <p:spPr>
          <a:xfrm>
            <a:off x="457200" y="785794"/>
            <a:ext cx="8229600" cy="6072206"/>
          </a:xfrm>
        </p:spPr>
        <p:txBody>
          <a:bodyPr>
            <a:normAutofit fontScale="92500" lnSpcReduction="20000"/>
          </a:bodyPr>
          <a:lstStyle/>
          <a:p>
            <a:r>
              <a:rPr lang="ar-IQ" dirty="0" smtClean="0"/>
              <a:t>فضلا عما تقدم فان طبيعة الطفرة من حيث التعبير عن نفسها وتأثيرها على الكائن الحي تعتمد في ذلك على طبيعة الكائن فيما </a:t>
            </a:r>
            <a:r>
              <a:rPr lang="ar-IQ" dirty="0" err="1" smtClean="0"/>
              <a:t>اذا</a:t>
            </a:r>
            <a:r>
              <a:rPr lang="ar-IQ" dirty="0" smtClean="0"/>
              <a:t> كان </a:t>
            </a:r>
            <a:r>
              <a:rPr lang="ar-IQ" dirty="0" err="1" smtClean="0"/>
              <a:t>احادي</a:t>
            </a:r>
            <a:r>
              <a:rPr lang="ar-IQ" dirty="0" smtClean="0"/>
              <a:t> الخلية </a:t>
            </a:r>
            <a:r>
              <a:rPr lang="ar-IQ" dirty="0" err="1" smtClean="0"/>
              <a:t>ام</a:t>
            </a:r>
            <a:r>
              <a:rPr lang="ar-IQ" dirty="0" smtClean="0"/>
              <a:t> متعدد الخلايا وفيما </a:t>
            </a:r>
            <a:r>
              <a:rPr lang="ar-IQ" dirty="0" err="1" smtClean="0"/>
              <a:t>اذا</a:t>
            </a:r>
            <a:r>
              <a:rPr lang="ar-IQ" dirty="0" smtClean="0"/>
              <a:t> كانت دورة حياته بصورة عامة </a:t>
            </a:r>
            <a:r>
              <a:rPr lang="ar-IQ" dirty="0" err="1" smtClean="0"/>
              <a:t>احادي</a:t>
            </a:r>
            <a:r>
              <a:rPr lang="ar-IQ" dirty="0" smtClean="0"/>
              <a:t> المجموعة </a:t>
            </a:r>
            <a:r>
              <a:rPr lang="ar-IQ" dirty="0" err="1" smtClean="0"/>
              <a:t>الكروموسومية</a:t>
            </a:r>
            <a:r>
              <a:rPr lang="en-US" dirty="0" smtClean="0"/>
              <a:t>haploid </a:t>
            </a:r>
            <a:r>
              <a:rPr lang="ar-IQ" dirty="0" smtClean="0"/>
              <a:t> </a:t>
            </a:r>
            <a:r>
              <a:rPr lang="ar-IQ" dirty="0" err="1" smtClean="0"/>
              <a:t>او</a:t>
            </a:r>
            <a:r>
              <a:rPr lang="ar-IQ" dirty="0" smtClean="0"/>
              <a:t> ثنائية المجموعة </a:t>
            </a:r>
            <a:r>
              <a:rPr lang="ar-IQ" dirty="0" err="1" smtClean="0"/>
              <a:t>الكروموسومية</a:t>
            </a:r>
            <a:r>
              <a:rPr lang="en-US" dirty="0" smtClean="0"/>
              <a:t>diploid</a:t>
            </a:r>
            <a:r>
              <a:rPr lang="ar-IQ" dirty="0" smtClean="0"/>
              <a:t> . فالطفرة تعبر عن نفسها بصورة مباشرة بعد حدوثها في الكائنات وحيدة الخلية والتي تكون في معظم </a:t>
            </a:r>
            <a:r>
              <a:rPr lang="ar-IQ" dirty="0" err="1" smtClean="0"/>
              <a:t>او</a:t>
            </a:r>
            <a:r>
              <a:rPr lang="ar-IQ" dirty="0" smtClean="0"/>
              <a:t> كل دورة حياتها </a:t>
            </a:r>
            <a:r>
              <a:rPr lang="ar-IQ" dirty="0" err="1" smtClean="0"/>
              <a:t>احادية</a:t>
            </a:r>
            <a:r>
              <a:rPr lang="ar-IQ" dirty="0" smtClean="0"/>
              <a:t> المجموعة </a:t>
            </a:r>
            <a:r>
              <a:rPr lang="ar-IQ" dirty="0" err="1" smtClean="0"/>
              <a:t>الكروموسومية</a:t>
            </a:r>
            <a:r>
              <a:rPr lang="en-US" dirty="0" smtClean="0"/>
              <a:t>single celled haploid organism </a:t>
            </a:r>
            <a:r>
              <a:rPr lang="ar-IQ" dirty="0" smtClean="0"/>
              <a:t> مثل بكتريا القولون </a:t>
            </a:r>
            <a:r>
              <a:rPr lang="en-US" i="1" dirty="0" smtClean="0"/>
              <a:t>Escherichia coli</a:t>
            </a:r>
            <a:r>
              <a:rPr lang="ar-IQ" dirty="0" smtClean="0"/>
              <a:t> و طحلب </a:t>
            </a:r>
            <a:r>
              <a:rPr lang="ar-IQ" dirty="0" err="1" smtClean="0"/>
              <a:t>الكلاميدوموناس</a:t>
            </a:r>
            <a:r>
              <a:rPr lang="ar-IQ" dirty="0" smtClean="0"/>
              <a:t> </a:t>
            </a:r>
            <a:r>
              <a:rPr lang="ar-IQ" dirty="0" err="1" smtClean="0"/>
              <a:t>فاذا</a:t>
            </a:r>
            <a:r>
              <a:rPr lang="ar-IQ" dirty="0" smtClean="0"/>
              <a:t> ما حدث طفرة في </a:t>
            </a:r>
            <a:r>
              <a:rPr lang="ar-IQ" dirty="0" err="1" smtClean="0"/>
              <a:t>احدى</a:t>
            </a:r>
            <a:r>
              <a:rPr lang="ar-IQ" dirty="0" smtClean="0"/>
              <a:t> هذه الكائنات وفي </a:t>
            </a:r>
            <a:r>
              <a:rPr lang="ar-IQ" dirty="0" err="1" smtClean="0"/>
              <a:t>الجين</a:t>
            </a:r>
            <a:r>
              <a:rPr lang="ar-IQ" dirty="0" smtClean="0"/>
              <a:t> البري (+) المسؤول عن صنع الادنين فانها تؤدي الى عدم قدرة الخميرة او البكتريا على صنع هذه المادة ، ومثل هذا العيب </a:t>
            </a:r>
            <a:r>
              <a:rPr lang="en-US" dirty="0" smtClean="0"/>
              <a:t>defect</a:t>
            </a:r>
            <a:r>
              <a:rPr lang="ar-IQ" dirty="0" smtClean="0"/>
              <a:t> سوف ينتقل مباشرة </a:t>
            </a:r>
            <a:r>
              <a:rPr lang="ar-IQ" dirty="0" err="1" smtClean="0"/>
              <a:t>الى</a:t>
            </a:r>
            <a:r>
              <a:rPr lang="ar-IQ" dirty="0" smtClean="0"/>
              <a:t> الذرية.</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err="1" smtClean="0"/>
              <a:t>اما</a:t>
            </a:r>
            <a:r>
              <a:rPr lang="ar-IQ" dirty="0" smtClean="0"/>
              <a:t> الكائنات التي تكون معظم دورة حياتها ثنائية المجموعة </a:t>
            </a:r>
            <a:r>
              <a:rPr lang="ar-IQ" dirty="0" err="1" smtClean="0"/>
              <a:t>الكروموسومية</a:t>
            </a:r>
            <a:r>
              <a:rPr lang="en-US" dirty="0" smtClean="0"/>
              <a:t>diploid</a:t>
            </a:r>
            <a:r>
              <a:rPr lang="ar-IQ" dirty="0" err="1" smtClean="0"/>
              <a:t>فانها</a:t>
            </a:r>
            <a:r>
              <a:rPr lang="ar-IQ" dirty="0" smtClean="0"/>
              <a:t> تحتوي على نوعين من الخلايا </a:t>
            </a:r>
            <a:r>
              <a:rPr lang="ar-IQ" dirty="0" err="1" smtClean="0"/>
              <a:t>الاولى</a:t>
            </a:r>
            <a:r>
              <a:rPr lang="ar-IQ" dirty="0" smtClean="0"/>
              <a:t> الخلايا الجسمية </a:t>
            </a:r>
            <a:r>
              <a:rPr lang="en-US" dirty="0" smtClean="0"/>
              <a:t>somatic cells</a:t>
            </a:r>
            <a:r>
              <a:rPr lang="ar-IQ" dirty="0" smtClean="0"/>
              <a:t> وهذا النوع من الخلايا يشمل معظم </a:t>
            </a:r>
            <a:r>
              <a:rPr lang="ar-IQ" dirty="0" err="1" smtClean="0"/>
              <a:t>انواع</a:t>
            </a:r>
            <a:r>
              <a:rPr lang="ar-IQ" dirty="0" smtClean="0"/>
              <a:t> خلايا الكائن ، اما الخلايا التناسلية </a:t>
            </a:r>
            <a:r>
              <a:rPr lang="en-US" dirty="0" smtClean="0"/>
              <a:t>germinal cells</a:t>
            </a:r>
            <a:r>
              <a:rPr lang="ar-IQ" dirty="0" smtClean="0"/>
              <a:t>فإنها تؤدي </a:t>
            </a:r>
            <a:r>
              <a:rPr lang="ar-IQ" dirty="0" err="1" smtClean="0"/>
              <a:t>الى</a:t>
            </a:r>
            <a:r>
              <a:rPr lang="ar-IQ" dirty="0" smtClean="0"/>
              <a:t> تكوين كميتات </a:t>
            </a:r>
            <a:r>
              <a:rPr lang="ar-IQ" dirty="0" err="1" smtClean="0"/>
              <a:t>احادية</a:t>
            </a:r>
            <a:r>
              <a:rPr lang="ar-IQ" dirty="0" smtClean="0"/>
              <a:t> المجموعة </a:t>
            </a:r>
            <a:r>
              <a:rPr lang="ar-IQ" dirty="0" err="1" smtClean="0"/>
              <a:t>الكروموسومية</a:t>
            </a:r>
            <a:r>
              <a:rPr lang="ar-IQ" dirty="0" smtClean="0"/>
              <a:t> ، </a:t>
            </a:r>
            <a:r>
              <a:rPr lang="ar-IQ" dirty="0" err="1" smtClean="0"/>
              <a:t>فاذا</a:t>
            </a:r>
            <a:r>
              <a:rPr lang="ar-IQ" dirty="0" smtClean="0"/>
              <a:t> ما حدثت الطفرات في </a:t>
            </a:r>
            <a:r>
              <a:rPr lang="ar-IQ" dirty="0" err="1" smtClean="0"/>
              <a:t>كروموسومات</a:t>
            </a:r>
            <a:r>
              <a:rPr lang="ar-IQ" dirty="0" smtClean="0"/>
              <a:t> الخلايا الجسمية يحصل عندها ما يسمى بالطفرات الجسمية </a:t>
            </a:r>
            <a:r>
              <a:rPr lang="en-US" dirty="0" smtClean="0"/>
              <a:t>somatic mutation</a:t>
            </a:r>
            <a:r>
              <a:rPr lang="ar-IQ" dirty="0" smtClean="0"/>
              <a:t> والطفرة الجسمية تنتقل </a:t>
            </a:r>
            <a:r>
              <a:rPr lang="ar-IQ" dirty="0" err="1" smtClean="0"/>
              <a:t>الى</a:t>
            </a:r>
            <a:r>
              <a:rPr lang="ar-IQ" dirty="0" smtClean="0"/>
              <a:t> نسل الخلية المتأثرة عن طريق الانقسام وقد تنتج مرضا </a:t>
            </a:r>
            <a:r>
              <a:rPr lang="ar-IQ" dirty="0" err="1" smtClean="0"/>
              <a:t>او</a:t>
            </a:r>
            <a:r>
              <a:rPr lang="ar-IQ" dirty="0" smtClean="0"/>
              <a:t> ورما ولكن لا تنتقل </a:t>
            </a:r>
            <a:r>
              <a:rPr lang="ar-IQ" dirty="0" err="1" smtClean="0"/>
              <a:t>الى</a:t>
            </a:r>
            <a:r>
              <a:rPr lang="ar-IQ" dirty="0" smtClean="0"/>
              <a:t> النسل الناتج وسوف تنتهي بموت الكائن.</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err="1" smtClean="0"/>
              <a:t>انواع</a:t>
            </a:r>
            <a:r>
              <a:rPr lang="ar-IQ" sz="3200" b="1" dirty="0" smtClean="0"/>
              <a:t> الطفرات </a:t>
            </a:r>
            <a:endParaRPr lang="ar-IQ" sz="3200" dirty="0"/>
          </a:p>
        </p:txBody>
      </p:sp>
      <p:sp>
        <p:nvSpPr>
          <p:cNvPr id="3" name="عنصر نائب للمحتوى 2"/>
          <p:cNvSpPr>
            <a:spLocks noGrp="1"/>
          </p:cNvSpPr>
          <p:nvPr>
            <p:ph idx="1"/>
          </p:nvPr>
        </p:nvSpPr>
        <p:spPr>
          <a:xfrm>
            <a:off x="457200" y="1357298"/>
            <a:ext cx="8229600" cy="4768865"/>
          </a:xfrm>
        </p:spPr>
        <p:txBody>
          <a:bodyPr>
            <a:normAutofit fontScale="70000" lnSpcReduction="20000"/>
          </a:bodyPr>
          <a:lstStyle/>
          <a:p>
            <a:r>
              <a:rPr lang="ar-IQ" b="1" dirty="0" smtClean="0"/>
              <a:t>الطفرات النقطية </a:t>
            </a:r>
            <a:r>
              <a:rPr lang="en-US" b="1" dirty="0" smtClean="0"/>
              <a:t>Point mutation </a:t>
            </a:r>
            <a:endParaRPr lang="en-US" dirty="0" smtClean="0"/>
          </a:p>
          <a:p>
            <a:r>
              <a:rPr lang="ar-IQ" dirty="0" smtClean="0"/>
              <a:t>الطفرات النقطية هي تلك التي تؤثر على </a:t>
            </a:r>
            <a:r>
              <a:rPr lang="ar-IQ" dirty="0" err="1" smtClean="0"/>
              <a:t>نيوكليوتيدة</a:t>
            </a:r>
            <a:r>
              <a:rPr lang="ar-IQ" dirty="0" smtClean="0"/>
              <a:t> واحدة </a:t>
            </a:r>
            <a:r>
              <a:rPr lang="ar-IQ" dirty="0" err="1" smtClean="0"/>
              <a:t>او</a:t>
            </a:r>
            <a:r>
              <a:rPr lang="ar-IQ" dirty="0" smtClean="0"/>
              <a:t> على عدد قليل منها ويمكن </a:t>
            </a:r>
            <a:r>
              <a:rPr lang="ar-IQ" dirty="0" err="1" smtClean="0"/>
              <a:t>ان</a:t>
            </a:r>
            <a:r>
              <a:rPr lang="ar-IQ" dirty="0" smtClean="0"/>
              <a:t> يحدث فيها الارتداد </a:t>
            </a:r>
            <a:r>
              <a:rPr lang="en-US" dirty="0" smtClean="0"/>
              <a:t>reversion </a:t>
            </a:r>
            <a:r>
              <a:rPr lang="ar-IQ" dirty="0" smtClean="0"/>
              <a:t> .</a:t>
            </a:r>
            <a:endParaRPr lang="en-US" dirty="0" smtClean="0"/>
          </a:p>
          <a:p>
            <a:r>
              <a:rPr lang="ar-IQ" dirty="0" smtClean="0"/>
              <a:t>وهناك نوعان من الطفرات النقطية ، الاولى تلك التي تؤثر على زوج قاعدي </a:t>
            </a:r>
            <a:r>
              <a:rPr lang="en-US" dirty="0" smtClean="0"/>
              <a:t>base pair </a:t>
            </a:r>
            <a:r>
              <a:rPr lang="ar-IQ" dirty="0" smtClean="0"/>
              <a:t> واحد وتسبب استبداله بزوج </a:t>
            </a:r>
            <a:r>
              <a:rPr lang="ar-IQ" dirty="0" err="1" smtClean="0"/>
              <a:t>اخر</a:t>
            </a:r>
            <a:r>
              <a:rPr lang="ar-IQ" dirty="0" smtClean="0"/>
              <a:t> .</a:t>
            </a:r>
            <a:endParaRPr lang="en-US" dirty="0" smtClean="0"/>
          </a:p>
          <a:p>
            <a:r>
              <a:rPr lang="ar-IQ" dirty="0" err="1" smtClean="0"/>
              <a:t>اما</a:t>
            </a:r>
            <a:r>
              <a:rPr lang="ar-IQ" dirty="0" smtClean="0"/>
              <a:t> الثانية فتعرف </a:t>
            </a:r>
            <a:r>
              <a:rPr lang="ar-IQ" dirty="0" err="1" smtClean="0"/>
              <a:t>مطفرات</a:t>
            </a:r>
            <a:r>
              <a:rPr lang="ar-IQ" dirty="0" smtClean="0"/>
              <a:t> </a:t>
            </a:r>
            <a:r>
              <a:rPr lang="ar-IQ" dirty="0" err="1" smtClean="0"/>
              <a:t>الازاحة</a:t>
            </a:r>
            <a:r>
              <a:rPr lang="ar-IQ" dirty="0" smtClean="0"/>
              <a:t> </a:t>
            </a:r>
            <a:r>
              <a:rPr lang="en-US" dirty="0" smtClean="0"/>
              <a:t>frame shift</a:t>
            </a:r>
            <a:r>
              <a:rPr lang="ar-IQ" dirty="0" smtClean="0"/>
              <a:t>والتي تشمل حذف </a:t>
            </a:r>
            <a:r>
              <a:rPr lang="en-US" dirty="0" smtClean="0"/>
              <a:t>deletion</a:t>
            </a:r>
            <a:r>
              <a:rPr lang="ar-IQ" dirty="0" smtClean="0"/>
              <a:t> </a:t>
            </a:r>
            <a:r>
              <a:rPr lang="ar-IQ" dirty="0" err="1" smtClean="0"/>
              <a:t>او</a:t>
            </a:r>
            <a:r>
              <a:rPr lang="ar-IQ" dirty="0" smtClean="0"/>
              <a:t> </a:t>
            </a:r>
            <a:r>
              <a:rPr lang="ar-IQ" dirty="0" err="1" smtClean="0"/>
              <a:t>اضافة</a:t>
            </a:r>
            <a:r>
              <a:rPr lang="ar-IQ" dirty="0" smtClean="0"/>
              <a:t> </a:t>
            </a:r>
            <a:r>
              <a:rPr lang="en-US" dirty="0" smtClean="0"/>
              <a:t>addition</a:t>
            </a:r>
            <a:r>
              <a:rPr lang="ar-IQ" dirty="0" smtClean="0"/>
              <a:t>لأعداد قليلة من </a:t>
            </a:r>
            <a:r>
              <a:rPr lang="ar-IQ" dirty="0" err="1" smtClean="0"/>
              <a:t>ازواج</a:t>
            </a:r>
            <a:r>
              <a:rPr lang="ar-IQ" dirty="0" smtClean="0"/>
              <a:t> القواعد ويتم استبدال القواعد </a:t>
            </a:r>
            <a:r>
              <a:rPr lang="ar-IQ" dirty="0" err="1" smtClean="0"/>
              <a:t>النايتروجينية</a:t>
            </a:r>
            <a:r>
              <a:rPr lang="ar-IQ" dirty="0" smtClean="0"/>
              <a:t> بالانتقال </a:t>
            </a:r>
            <a:r>
              <a:rPr lang="en-US" dirty="0" smtClean="0"/>
              <a:t>translation</a:t>
            </a:r>
            <a:r>
              <a:rPr lang="ar-IQ" dirty="0" smtClean="0"/>
              <a:t> </a:t>
            </a:r>
            <a:r>
              <a:rPr lang="ar-IQ" dirty="0" err="1" smtClean="0"/>
              <a:t>او</a:t>
            </a:r>
            <a:r>
              <a:rPr lang="ar-IQ" dirty="0" smtClean="0"/>
              <a:t> التحول </a:t>
            </a:r>
            <a:r>
              <a:rPr lang="en-US" dirty="0" smtClean="0"/>
              <a:t>transverse</a:t>
            </a:r>
            <a:r>
              <a:rPr lang="ar-IQ" dirty="0" smtClean="0"/>
              <a:t> .</a:t>
            </a:r>
            <a:endParaRPr lang="en-US" dirty="0" smtClean="0"/>
          </a:p>
          <a:p>
            <a:r>
              <a:rPr lang="ar-IQ" dirty="0" smtClean="0"/>
              <a:t>والانتقالات عبارة عن طفرات ناتجة عن </a:t>
            </a:r>
            <a:r>
              <a:rPr lang="ar-IQ" dirty="0" err="1" smtClean="0"/>
              <a:t>احلال</a:t>
            </a:r>
            <a:r>
              <a:rPr lang="ar-IQ" dirty="0" smtClean="0"/>
              <a:t> </a:t>
            </a:r>
            <a:r>
              <a:rPr lang="ar-IQ" dirty="0" err="1" smtClean="0"/>
              <a:t>البيورينات</a:t>
            </a:r>
            <a:r>
              <a:rPr lang="ar-IQ" dirty="0" smtClean="0"/>
              <a:t> محل </a:t>
            </a:r>
            <a:r>
              <a:rPr lang="ar-IQ" dirty="0" err="1" smtClean="0"/>
              <a:t>بيورينات</a:t>
            </a:r>
            <a:r>
              <a:rPr lang="ar-IQ" dirty="0" smtClean="0"/>
              <a:t> </a:t>
            </a:r>
            <a:r>
              <a:rPr lang="ar-IQ" dirty="0" err="1" smtClean="0"/>
              <a:t>اخرى</a:t>
            </a:r>
            <a:r>
              <a:rPr lang="ar-IQ" dirty="0" smtClean="0"/>
              <a:t> </a:t>
            </a:r>
            <a:r>
              <a:rPr lang="ar-IQ" dirty="0" err="1" smtClean="0"/>
              <a:t>او</a:t>
            </a:r>
            <a:r>
              <a:rPr lang="ar-IQ" dirty="0" smtClean="0"/>
              <a:t> </a:t>
            </a:r>
            <a:r>
              <a:rPr lang="ar-IQ" dirty="0" err="1" smtClean="0"/>
              <a:t>بايريمدين</a:t>
            </a:r>
            <a:r>
              <a:rPr lang="ar-IQ" dirty="0" smtClean="0"/>
              <a:t> محل </a:t>
            </a:r>
            <a:r>
              <a:rPr lang="ar-IQ" dirty="0" err="1" smtClean="0"/>
              <a:t>بايرمدينات</a:t>
            </a:r>
            <a:r>
              <a:rPr lang="ar-IQ" dirty="0" smtClean="0"/>
              <a:t> </a:t>
            </a:r>
            <a:r>
              <a:rPr lang="ar-IQ" dirty="0" err="1" smtClean="0"/>
              <a:t>اخرى</a:t>
            </a:r>
            <a:r>
              <a:rPr lang="ar-IQ" dirty="0" smtClean="0"/>
              <a:t> </a:t>
            </a:r>
            <a:r>
              <a:rPr lang="ar-IQ" dirty="0" err="1" smtClean="0"/>
              <a:t>اما</a:t>
            </a:r>
            <a:r>
              <a:rPr lang="ar-IQ" dirty="0" smtClean="0"/>
              <a:t> طفرات التحولات ففيها يتم </a:t>
            </a:r>
            <a:r>
              <a:rPr lang="ar-IQ" dirty="0" err="1" smtClean="0"/>
              <a:t>احلال</a:t>
            </a:r>
            <a:r>
              <a:rPr lang="ar-IQ" dirty="0" smtClean="0"/>
              <a:t> </a:t>
            </a:r>
            <a:r>
              <a:rPr lang="ar-IQ" dirty="0" err="1" smtClean="0"/>
              <a:t>البيورين</a:t>
            </a:r>
            <a:r>
              <a:rPr lang="ar-IQ" dirty="0" smtClean="0"/>
              <a:t> محل </a:t>
            </a:r>
            <a:r>
              <a:rPr lang="ar-IQ" dirty="0" err="1" smtClean="0"/>
              <a:t>البايرمدين</a:t>
            </a:r>
            <a:r>
              <a:rPr lang="ar-IQ" dirty="0" smtClean="0"/>
              <a:t> </a:t>
            </a:r>
            <a:r>
              <a:rPr lang="ar-IQ" dirty="0" err="1" smtClean="0"/>
              <a:t>او</a:t>
            </a:r>
            <a:r>
              <a:rPr lang="ar-IQ" dirty="0" smtClean="0"/>
              <a:t> العكس وهذا يعني </a:t>
            </a:r>
            <a:r>
              <a:rPr lang="ar-IQ" dirty="0" err="1" smtClean="0"/>
              <a:t>ان</a:t>
            </a:r>
            <a:r>
              <a:rPr lang="ar-IQ" dirty="0" smtClean="0"/>
              <a:t> هناك 12 نوعا من هذه الطفرات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الطفرات النقطية التلقائية</a:t>
            </a:r>
            <a:endParaRPr lang="ar-IQ" sz="3200" dirty="0"/>
          </a:p>
        </p:txBody>
      </p:sp>
      <p:sp>
        <p:nvSpPr>
          <p:cNvPr id="3" name="عنصر نائب للمحتوى 2"/>
          <p:cNvSpPr>
            <a:spLocks noGrp="1"/>
          </p:cNvSpPr>
          <p:nvPr>
            <p:ph idx="1"/>
          </p:nvPr>
        </p:nvSpPr>
        <p:spPr>
          <a:xfrm>
            <a:off x="457200" y="1214422"/>
            <a:ext cx="8229600" cy="5286412"/>
          </a:xfrm>
        </p:spPr>
        <p:txBody>
          <a:bodyPr>
            <a:normAutofit fontScale="55000" lnSpcReduction="20000"/>
          </a:bodyPr>
          <a:lstStyle/>
          <a:p>
            <a:r>
              <a:rPr lang="ar-IQ" dirty="0" smtClean="0"/>
              <a:t>نقصد بالطفرات التلقائية تلك التي تحدث عند تعرض الكائن لمادة </a:t>
            </a:r>
            <a:r>
              <a:rPr lang="ar-IQ" dirty="0" err="1" smtClean="0"/>
              <a:t>مطفرة</a:t>
            </a:r>
            <a:r>
              <a:rPr lang="ar-IQ" dirty="0" smtClean="0"/>
              <a:t> معروفة ، ولا شك ان هناك اكثر من طريق لحدوث الطفرات التلقائية ، فهناك عدد من المواد الايضية التي لها تأثيرمطفر مثل البيروكسايد</a:t>
            </a:r>
            <a:r>
              <a:rPr lang="en-US" dirty="0" smtClean="0"/>
              <a:t>peroxides</a:t>
            </a:r>
            <a:r>
              <a:rPr lang="ar-IQ" dirty="0" smtClean="0"/>
              <a:t> وحامض </a:t>
            </a:r>
            <a:r>
              <a:rPr lang="ar-IQ" dirty="0" err="1" smtClean="0"/>
              <a:t>النتروزوالفورمالديهايد</a:t>
            </a:r>
            <a:r>
              <a:rPr lang="ar-IQ" dirty="0" smtClean="0"/>
              <a:t> ونظائر </a:t>
            </a:r>
            <a:r>
              <a:rPr lang="ar-IQ" dirty="0" err="1" smtClean="0"/>
              <a:t>البيورين</a:t>
            </a:r>
            <a:r>
              <a:rPr lang="ar-IQ" dirty="0" smtClean="0"/>
              <a:t> فضلا عن </a:t>
            </a:r>
            <a:r>
              <a:rPr lang="ar-IQ" dirty="0" err="1" smtClean="0"/>
              <a:t>تاثير</a:t>
            </a:r>
            <a:r>
              <a:rPr lang="ar-IQ" dirty="0" smtClean="0"/>
              <a:t> </a:t>
            </a:r>
            <a:r>
              <a:rPr lang="ar-IQ" dirty="0" err="1" smtClean="0"/>
              <a:t>الاشعاعات</a:t>
            </a:r>
            <a:r>
              <a:rPr lang="ar-IQ" dirty="0" smtClean="0"/>
              <a:t> الشمسية مثل الضوء فوق البنفسجي وغيرها على </a:t>
            </a:r>
            <a:r>
              <a:rPr lang="ar-IQ" dirty="0" err="1" smtClean="0"/>
              <a:t>احداث</a:t>
            </a:r>
            <a:r>
              <a:rPr lang="ar-IQ" dirty="0" smtClean="0"/>
              <a:t> الطفرات التلقائية وهذه المواد تنتج طفرات متنوعة مثل الاستبدال الحذف </a:t>
            </a:r>
            <a:r>
              <a:rPr lang="ar-IQ" dirty="0" err="1" smtClean="0"/>
              <a:t>والاضافة</a:t>
            </a:r>
            <a:r>
              <a:rPr lang="ar-IQ" dirty="0" smtClean="0"/>
              <a:t>.</a:t>
            </a:r>
            <a:endParaRPr lang="en-US" dirty="0" smtClean="0"/>
          </a:p>
          <a:p>
            <a:r>
              <a:rPr lang="ar-IQ" b="1" dirty="0" smtClean="0"/>
              <a:t>الطفرات المستحثة:</a:t>
            </a:r>
            <a:endParaRPr lang="en-US" dirty="0" smtClean="0"/>
          </a:p>
          <a:p>
            <a:r>
              <a:rPr lang="ar-IQ" dirty="0" smtClean="0"/>
              <a:t>يمكن زيادة تردد الطفرات التلقائية بواسطة عدد من العوامل </a:t>
            </a:r>
            <a:r>
              <a:rPr lang="ar-IQ" dirty="0" err="1" smtClean="0"/>
              <a:t>الفيزياوية</a:t>
            </a:r>
            <a:r>
              <a:rPr lang="ar-IQ" dirty="0" smtClean="0"/>
              <a:t> مثل </a:t>
            </a:r>
            <a:r>
              <a:rPr lang="ar-IQ" dirty="0" err="1" smtClean="0"/>
              <a:t>اشعة</a:t>
            </a:r>
            <a:r>
              <a:rPr lang="ar-IQ" dirty="0" smtClean="0"/>
              <a:t> </a:t>
            </a:r>
            <a:r>
              <a:rPr lang="en-US" dirty="0" smtClean="0"/>
              <a:t>X</a:t>
            </a:r>
            <a:r>
              <a:rPr lang="ar-IQ" dirty="0" err="1" smtClean="0"/>
              <a:t>واشعات</a:t>
            </a:r>
            <a:r>
              <a:rPr lang="ar-IQ" dirty="0" smtClean="0"/>
              <a:t> </a:t>
            </a:r>
            <a:r>
              <a:rPr lang="ar-IQ" dirty="0" err="1" smtClean="0"/>
              <a:t>الفا</a:t>
            </a:r>
            <a:r>
              <a:rPr lang="ar-IQ" dirty="0" smtClean="0"/>
              <a:t> وبيتا </a:t>
            </a:r>
            <a:r>
              <a:rPr lang="ar-IQ" dirty="0" err="1" smtClean="0"/>
              <a:t>وكاما</a:t>
            </a:r>
            <a:r>
              <a:rPr lang="ar-IQ" dirty="0" smtClean="0"/>
              <a:t> وكذلك البروتونات </a:t>
            </a:r>
            <a:r>
              <a:rPr lang="ar-IQ" dirty="0" err="1" smtClean="0"/>
              <a:t>والنيوترونات</a:t>
            </a:r>
            <a:r>
              <a:rPr lang="ar-IQ" dirty="0" smtClean="0"/>
              <a:t> وغيرها وهي جميعها من </a:t>
            </a:r>
            <a:r>
              <a:rPr lang="ar-IQ" dirty="0" err="1" smtClean="0"/>
              <a:t>اقوى</a:t>
            </a:r>
            <a:r>
              <a:rPr lang="ar-IQ" dirty="0" smtClean="0"/>
              <a:t> المؤثرات التي تعمل على استحداث الطفرة ، كذلك الاشعاعات غير المؤينة مثل الضوء فوق البنفسجي الذي يرفع الحرارة الى مستويات الطاقة للذرات وغالبا ما تعمل دايميرات</a:t>
            </a:r>
            <a:r>
              <a:rPr lang="en-US" dirty="0" smtClean="0"/>
              <a:t>dimmers</a:t>
            </a:r>
            <a:r>
              <a:rPr lang="ar-IQ" dirty="0" smtClean="0"/>
              <a:t> </a:t>
            </a:r>
            <a:r>
              <a:rPr lang="ar-IQ" dirty="0" err="1" smtClean="0"/>
              <a:t>اي</a:t>
            </a:r>
            <a:r>
              <a:rPr lang="ar-IQ" dirty="0" smtClean="0"/>
              <a:t> ارتباط بين جزيئات </a:t>
            </a:r>
            <a:r>
              <a:rPr lang="ar-IQ" dirty="0" err="1" smtClean="0"/>
              <a:t>الثايمين</a:t>
            </a:r>
            <a:r>
              <a:rPr lang="ar-IQ" dirty="0" smtClean="0"/>
              <a:t> لنفس الشريط كما </a:t>
            </a:r>
            <a:r>
              <a:rPr lang="ar-IQ" dirty="0" err="1" smtClean="0"/>
              <a:t>ان</a:t>
            </a:r>
            <a:r>
              <a:rPr lang="ar-IQ" dirty="0" smtClean="0"/>
              <a:t> هناك مركبات </a:t>
            </a:r>
            <a:r>
              <a:rPr lang="ar-IQ" dirty="0" err="1" smtClean="0"/>
              <a:t>كيمياوية</a:t>
            </a:r>
            <a:r>
              <a:rPr lang="ar-IQ" dirty="0" smtClean="0"/>
              <a:t> تعمل على استحداث الطفرات مثل حامض </a:t>
            </a:r>
            <a:r>
              <a:rPr lang="ar-IQ" dirty="0" err="1" smtClean="0"/>
              <a:t>النتروز</a:t>
            </a:r>
            <a:r>
              <a:rPr lang="ar-IQ" dirty="0" smtClean="0"/>
              <a:t> ونظائر القواعد </a:t>
            </a:r>
            <a:r>
              <a:rPr lang="ar-IQ" dirty="0" err="1" smtClean="0"/>
              <a:t>النايتروجينية</a:t>
            </a:r>
            <a:r>
              <a:rPr lang="ar-IQ" dirty="0" smtClean="0"/>
              <a:t> . . . الخ .</a:t>
            </a:r>
            <a:endParaRPr lang="en-US" dirty="0" smtClean="0"/>
          </a:p>
          <a:p>
            <a:r>
              <a:rPr lang="ar-IQ" b="1" dirty="0" smtClean="0"/>
              <a:t>الطفرات </a:t>
            </a:r>
            <a:r>
              <a:rPr lang="ar-IQ" b="1" dirty="0" err="1" smtClean="0"/>
              <a:t>الكروموسومية</a:t>
            </a:r>
            <a:endParaRPr lang="en-US" dirty="0" smtClean="0"/>
          </a:p>
          <a:p>
            <a:r>
              <a:rPr lang="ar-IQ" dirty="0" smtClean="0"/>
              <a:t>اتضح فيما سبق </a:t>
            </a:r>
            <a:r>
              <a:rPr lang="ar-IQ" dirty="0" err="1" smtClean="0"/>
              <a:t>ان</a:t>
            </a:r>
            <a:r>
              <a:rPr lang="ar-IQ" dirty="0" smtClean="0"/>
              <a:t> الطفرات النقطية تؤثر على مناطق محددة قصيرة في </a:t>
            </a:r>
            <a:r>
              <a:rPr lang="ar-IQ" dirty="0" err="1" smtClean="0"/>
              <a:t>الجين</a:t>
            </a:r>
            <a:r>
              <a:rPr lang="ar-IQ" dirty="0" smtClean="0"/>
              <a:t> الواحد ، اما التغيرات الاخرى الاكبر في تركيب كروموسوم او عدد من كروموسومات الكائنات حقيقية النواة فتسمى بالطفرات الكروموسومية. ويشمل هذا المصطلح </a:t>
            </a:r>
            <a:r>
              <a:rPr lang="ar-IQ" dirty="0" err="1" smtClean="0"/>
              <a:t>ايضا</a:t>
            </a:r>
            <a:r>
              <a:rPr lang="ar-IQ" dirty="0" smtClean="0"/>
              <a:t> التغيير في عدد </a:t>
            </a:r>
            <a:r>
              <a:rPr lang="ar-IQ" dirty="0" err="1" smtClean="0"/>
              <a:t>الكروموسومات</a:t>
            </a:r>
            <a:r>
              <a:rPr lang="ar-IQ" dirty="0" smtClean="0"/>
              <a:t> الطبيعي في الخلايا وهناك طفرات تركيبية عديدة تكون وسطية بين الطفرات النقطية والطفرات </a:t>
            </a:r>
            <a:r>
              <a:rPr lang="ar-IQ" dirty="0" err="1" smtClean="0"/>
              <a:t>الكروموسومية</a:t>
            </a:r>
            <a:r>
              <a:rPr lang="ar-IQ" dirty="0" smtClean="0"/>
              <a:t> </a:t>
            </a:r>
            <a:r>
              <a:rPr lang="ar-IQ" dirty="0" err="1" smtClean="0"/>
              <a:t>لذك</a:t>
            </a:r>
            <a:r>
              <a:rPr lang="ar-IQ" dirty="0" smtClean="0"/>
              <a:t> قد يكون تصنيف الطفرات على </a:t>
            </a:r>
            <a:r>
              <a:rPr lang="ar-IQ" dirty="0" err="1" smtClean="0"/>
              <a:t>انها</a:t>
            </a:r>
            <a:r>
              <a:rPr lang="ar-IQ" dirty="0" smtClean="0"/>
              <a:t> </a:t>
            </a:r>
            <a:r>
              <a:rPr lang="ar-IQ" dirty="0" err="1" smtClean="0"/>
              <a:t>اما</a:t>
            </a:r>
            <a:r>
              <a:rPr lang="ar-IQ" dirty="0" smtClean="0"/>
              <a:t> طفرات نقطية </a:t>
            </a:r>
            <a:r>
              <a:rPr lang="ar-IQ" dirty="0" err="1" smtClean="0"/>
              <a:t>او</a:t>
            </a:r>
            <a:r>
              <a:rPr lang="ar-IQ" dirty="0" smtClean="0"/>
              <a:t> </a:t>
            </a:r>
            <a:r>
              <a:rPr lang="ar-IQ" dirty="0" err="1" smtClean="0"/>
              <a:t>كروموسومية</a:t>
            </a:r>
            <a:r>
              <a:rPr lang="ar-IQ" dirty="0" smtClean="0"/>
              <a:t> تصنيفا غامضا ولكنه مع ذلك يعتبر مفيدا.</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TotalTime>
  <Words>997</Words>
  <PresentationFormat>عرض على الشاشة (3:4)‏</PresentationFormat>
  <Paragraphs>21</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رحلة</vt:lpstr>
      <vt:lpstr>الطفرات الجينية والكروموسوميةGene and Chromosome Mutation</vt:lpstr>
      <vt:lpstr> تعريف الكائن الطافر</vt:lpstr>
      <vt:lpstr> تعريف الكائن الطافر</vt:lpstr>
      <vt:lpstr>الطفرات في الكائنات احادية وثنائية المجموعة الكروموسومية: </vt:lpstr>
      <vt:lpstr>الشريحة 5</vt:lpstr>
      <vt:lpstr>انواع الطفرات </vt:lpstr>
      <vt:lpstr>الطفرات النقطية التلقائية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الطفرات الجينية والكروموسوميةGene and Chromosome Mutation</dc:title>
  <dc:creator>01</dc:creator>
  <cp:lastModifiedBy>DR.Ahmed Saker</cp:lastModifiedBy>
  <cp:revision>5</cp:revision>
  <dcterms:created xsi:type="dcterms:W3CDTF">2018-02-13T08:37:34Z</dcterms:created>
  <dcterms:modified xsi:type="dcterms:W3CDTF">2018-02-13T09:47:22Z</dcterms:modified>
</cp:coreProperties>
</file>